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8" r:id="rId5"/>
    <p:sldId id="267" r:id="rId6"/>
    <p:sldId id="261" r:id="rId7"/>
    <p:sldId id="265" r:id="rId8"/>
    <p:sldId id="263" r:id="rId9"/>
    <p:sldId id="266" r:id="rId1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Stile chi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Stile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Stile chiaro 3 - Colore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16"/>
    <p:restoredTop sz="96328"/>
  </p:normalViewPr>
  <p:slideViewPr>
    <p:cSldViewPr snapToGrid="0">
      <p:cViewPr varScale="1">
        <p:scale>
          <a:sx n="126" d="100"/>
          <a:sy n="126" d="100"/>
        </p:scale>
        <p:origin x="3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BE472A-B116-5446-B562-6F0FD6A649C6}" type="datetimeFigureOut">
              <a:rPr lang="en-GB" smtClean="0"/>
              <a:t>24/06/2024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6C43C4-6510-E244-99C2-89DB2A2DFE9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1957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C43C4-6510-E244-99C2-89DB2A2DFE9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9343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C43C4-6510-E244-99C2-89DB2A2DFE9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654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BB11AA-C59A-DE1E-166D-5EE15E0A83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9D83312-3A6D-1D24-6515-809BD89DB2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6BFC208-C55F-2754-EC67-3F0D907C2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6DC30-2A7D-C646-B15B-414A2EA80FE0}" type="datetimeFigureOut">
              <a:rPr lang="en-GB" smtClean="0"/>
              <a:t>24/06/2024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0AA2C4C-590D-70B6-0466-811AD51F9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1B1BE10-EF5D-275A-8B1F-555F691E4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56190-057D-DD4F-950C-EA8E6F3E3DB3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4761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ED8B72-CF66-D585-2839-8A9FBFAE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AE76532-CB33-37D0-060F-E3ECE47D55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BDEEE95-12A7-200F-B615-0265E8752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6DC30-2A7D-C646-B15B-414A2EA80FE0}" type="datetimeFigureOut">
              <a:rPr lang="en-GB" smtClean="0"/>
              <a:t>24/06/2024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7B77E56-B291-B428-3224-62F966C1A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FA1E91B-B0ED-A2A6-FC0A-E58095DA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56190-057D-DD4F-950C-EA8E6F3E3DB3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119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9A1D75C-92BF-EDC1-502A-89AAAC76DC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7E4C46D-E83F-3146-2ED4-4AB0E5B54B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95F0ACA-10CA-A6F7-31A6-D088E4613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6DC30-2A7D-C646-B15B-414A2EA80FE0}" type="datetimeFigureOut">
              <a:rPr lang="en-GB" smtClean="0"/>
              <a:t>24/06/2024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79EFDC0-F456-79EB-9BD3-AC4A3A89A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5859C3B-77CF-2221-D20D-744B7455B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56190-057D-DD4F-950C-EA8E6F3E3DB3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2482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30F089-83FC-1D18-6992-A92D62002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81E2459-99EF-987E-6DA7-90E979AC6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FE5E553-E59B-4C7F-E96B-40102F9EB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6DC30-2A7D-C646-B15B-414A2EA80FE0}" type="datetimeFigureOut">
              <a:rPr lang="en-GB" smtClean="0"/>
              <a:t>24/06/2024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866889-77F6-0220-41C4-1A269EFE7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9F9E2D2-620F-B206-FB38-3D09CBF0D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56190-057D-DD4F-950C-EA8E6F3E3DB3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905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A75703-D662-605C-87CC-16164FAD7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AC30DAE-0273-A2D2-5E8A-CE4D50D35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9DB8D0B-374F-04C1-FC93-DF00D2EBC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6DC30-2A7D-C646-B15B-414A2EA80FE0}" type="datetimeFigureOut">
              <a:rPr lang="en-GB" smtClean="0"/>
              <a:t>24/06/2024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6F91C15-9024-767C-C98B-82519C179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00F3E1E-2BAD-D3BA-D1D8-045840C3A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56190-057D-DD4F-950C-EA8E6F3E3DB3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484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CA2942-DA9C-54EC-CA9F-E27C06758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C38BE01-465E-CEC0-4DBA-68BC235B67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F89C66C-CB27-2D1D-498C-A399C3F969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A64CE63-1332-CD56-F420-7CA1A59E8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6DC30-2A7D-C646-B15B-414A2EA80FE0}" type="datetimeFigureOut">
              <a:rPr lang="en-GB" smtClean="0"/>
              <a:t>24/06/2024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63FBFD5-5789-2735-7CA7-3131870FD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06C44F1-94AA-2F2D-04EB-0F334CE50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56190-057D-DD4F-950C-EA8E6F3E3DB3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8704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A0BFAE-7A03-82A3-A4C8-C87CF126C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1ED1A42-0CA5-47D3-A53A-FA4D90097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734D4B2-CC47-8000-F1FA-783195D391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D0D8148-AED5-D5EC-C787-43F9EADED1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030FC85-1BED-1759-6BE0-1E494B910A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8EEAAAD-71FE-5DE6-DE15-14E4254A9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6DC30-2A7D-C646-B15B-414A2EA80FE0}" type="datetimeFigureOut">
              <a:rPr lang="en-GB" smtClean="0"/>
              <a:t>24/06/2024</a:t>
            </a:fld>
            <a:endParaRPr lang="en-GB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DD1D63D2-A7D9-CEE1-3F59-1F8812D47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3DA77CA-0E69-73E6-93FD-117259FCF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56190-057D-DD4F-950C-EA8E6F3E3DB3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944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C1F078-E077-33A5-8682-D5DF47365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E8D3A11-B028-5A85-B0B1-1BB1FD599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6DC30-2A7D-C646-B15B-414A2EA80FE0}" type="datetimeFigureOut">
              <a:rPr lang="en-GB" smtClean="0"/>
              <a:t>24/06/2024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F19DFFC-2EE5-E8AD-B820-33DD2256F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5D13F31-4136-4579-3798-FD04DE19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56190-057D-DD4F-950C-EA8E6F3E3DB3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900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0AC3A8A-3F37-0A17-4532-DEE5A460A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6DC30-2A7D-C646-B15B-414A2EA80FE0}" type="datetimeFigureOut">
              <a:rPr lang="en-GB" smtClean="0"/>
              <a:t>24/06/2024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2DF802C-1DF6-2651-7731-B4DD771D5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151588C-0EA2-328B-3ABE-74E5B16E6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56190-057D-DD4F-950C-EA8E6F3E3DB3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3474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471EA1-0373-35C7-42A4-C65A0E7FA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3299B2-9377-D0BD-42BD-0327EB804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4196E19-065C-9F83-CA4D-D198C03A0E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5985494-A65C-B3DA-7588-05AB2296F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6DC30-2A7D-C646-B15B-414A2EA80FE0}" type="datetimeFigureOut">
              <a:rPr lang="en-GB" smtClean="0"/>
              <a:t>24/06/2024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BC0B090-97C2-1991-9427-D4EEA68BB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9F972DE-AB14-EF74-0A8C-59B485104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56190-057D-DD4F-950C-EA8E6F3E3DB3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7856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261580-8632-91EB-9723-30BF8FC9D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9AEB8F8-2371-5D3D-E26A-EE18B9DFF1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1BF1B2B-767F-8454-DC65-56B59743A5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FB088DD-3269-5292-F119-AADBDCA2F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6DC30-2A7D-C646-B15B-414A2EA80FE0}" type="datetimeFigureOut">
              <a:rPr lang="en-GB" smtClean="0"/>
              <a:t>24/06/2024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636D57C-CE73-B419-7D66-9C5CC2479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EEE8B0E-6F7E-D8D9-F3C4-DC19899AF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56190-057D-DD4F-950C-EA8E6F3E3DB3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251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407B3C4-7A5C-90D6-8F85-0FE651E4B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AD492EA-8C58-ADFA-AE84-6C9F4399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18EE7CB-9798-6F2B-8808-1C9113F7EA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E6DC30-2A7D-C646-B15B-414A2EA80FE0}" type="datetimeFigureOut">
              <a:rPr lang="en-GB" smtClean="0"/>
              <a:t>24/06/2024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84C221C-1B59-4B1C-1C91-C797291D5A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75720F7-54D5-0D97-DE2E-03F240DB4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856190-057D-DD4F-950C-EA8E6F3E3DB3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399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67F864-D1DC-57B9-CC3A-0BC89F057E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1" y="5074024"/>
            <a:ext cx="10109199" cy="598032"/>
          </a:xfrm>
        </p:spPr>
        <p:txBody>
          <a:bodyPr anchor="ctr">
            <a:normAutofit fontScale="90000"/>
          </a:bodyPr>
          <a:lstStyle/>
          <a:p>
            <a:pPr algn="l"/>
            <a:br>
              <a:rPr lang="en-GB" sz="3600" dirty="0"/>
            </a:br>
            <a:r>
              <a:rPr lang="en-GB" sz="4000" dirty="0"/>
              <a:t>Analysis of 10x </a:t>
            </a:r>
            <a:r>
              <a:rPr lang="en-GB" sz="4000" dirty="0" err="1"/>
              <a:t>scRNA</a:t>
            </a:r>
            <a:r>
              <a:rPr lang="en-GB" sz="4000" dirty="0"/>
              <a:t> - </a:t>
            </a:r>
            <a:r>
              <a:rPr lang="en-GB" sz="4000" dirty="0" err="1"/>
              <a:t>Seq</a:t>
            </a:r>
            <a:r>
              <a:rPr lang="en-GB" sz="4000" dirty="0"/>
              <a:t> data </a:t>
            </a:r>
            <a:br>
              <a:rPr lang="en-GB" sz="3600" dirty="0"/>
            </a:br>
            <a:endParaRPr lang="en-GB" sz="3600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45F3D6E-D0BB-42B3-BB9E-ED4378F572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1" y="5672059"/>
            <a:ext cx="10109199" cy="547765"/>
          </a:xfrm>
        </p:spPr>
        <p:txBody>
          <a:bodyPr anchor="t">
            <a:normAutofit/>
          </a:bodyPr>
          <a:lstStyle/>
          <a:p>
            <a:pPr algn="l"/>
            <a:r>
              <a:rPr lang="en-GB" sz="1100" dirty="0"/>
              <a:t>Leonardo </a:t>
            </a:r>
            <a:r>
              <a:rPr lang="en-GB" sz="1100" dirty="0" err="1"/>
              <a:t>Nossa</a:t>
            </a:r>
            <a:endParaRPr lang="en-GB" sz="1100" dirty="0"/>
          </a:p>
          <a:p>
            <a:pPr algn="l"/>
            <a:r>
              <a:rPr lang="en-GB" sz="1100" dirty="0" err="1"/>
              <a:t>Leonardo.nossa@student.unimi.it</a:t>
            </a:r>
            <a:endParaRPr lang="en-GB" sz="1100" dirty="0"/>
          </a:p>
        </p:txBody>
      </p:sp>
      <p:pic>
        <p:nvPicPr>
          <p:cNvPr id="4" name="Immagine 3" descr="Immagine che contiene invertebrato, schermata, violetto, celenterato&#10;&#10;Descrizione generata automaticamente">
            <a:extLst>
              <a:ext uri="{FF2B5EF4-FFF2-40B4-BE49-F238E27FC236}">
                <a16:creationId xmlns:a16="http://schemas.microsoft.com/office/drawing/2014/main" id="{E5DCC5B0-B2B9-F498-276C-5D0F7586D0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77"/>
          <a:stretch/>
        </p:blipFill>
        <p:spPr>
          <a:xfrm>
            <a:off x="20" y="-39"/>
            <a:ext cx="12191980" cy="417274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67AA61-5C27-F30F-D229-06CBE5709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37B6A75-DEF9-AADB-2C19-0593D6433C7C}"/>
              </a:ext>
            </a:extLst>
          </p:cNvPr>
          <p:cNvSpPr txBox="1"/>
          <p:nvPr/>
        </p:nvSpPr>
        <p:spPr>
          <a:xfrm>
            <a:off x="1602080" y="4657628"/>
            <a:ext cx="1431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Transcriptomics</a:t>
            </a:r>
          </a:p>
        </p:txBody>
      </p:sp>
    </p:spTree>
    <p:extLst>
      <p:ext uri="{BB962C8B-B14F-4D97-AF65-F5344CB8AC3E}">
        <p14:creationId xmlns:p14="http://schemas.microsoft.com/office/powerpoint/2010/main" val="467673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DE1D319-2CA4-F1E0-688C-FBA0B8720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609" y="325178"/>
            <a:ext cx="4798325" cy="63016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Source material</a:t>
            </a:r>
          </a:p>
        </p:txBody>
      </p:sp>
      <p:pic>
        <p:nvPicPr>
          <p:cNvPr id="7" name="Immagine 6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4488EA3D-C3F5-B8BB-7666-C4CC0C574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1021" y="2450252"/>
            <a:ext cx="3119703" cy="4246938"/>
          </a:xfrm>
          <a:prstGeom prst="rect">
            <a:avLst/>
          </a:prstGeom>
        </p:spPr>
      </p:pic>
      <p:pic>
        <p:nvPicPr>
          <p:cNvPr id="9" name="Immagine 8" descr="Immagine che contiene testo, schermata, mappa&#10;&#10;Descrizione generata automaticamente">
            <a:extLst>
              <a:ext uri="{FF2B5EF4-FFF2-40B4-BE49-F238E27FC236}">
                <a16:creationId xmlns:a16="http://schemas.microsoft.com/office/drawing/2014/main" id="{7A68BB75-B095-2819-FEAB-D0E0E1B4C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608" y="3236237"/>
            <a:ext cx="5486896" cy="2949204"/>
          </a:xfrm>
          <a:prstGeom prst="rect">
            <a:avLst/>
          </a:prstGeom>
        </p:spPr>
      </p:pic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D3F6B242-4F34-E620-522D-2962143F4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83609" y="1169877"/>
            <a:ext cx="5486896" cy="1851827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0C06609-B1FE-304C-D4BD-9CE0890E6FF2}"/>
              </a:ext>
            </a:extLst>
          </p:cNvPr>
          <p:cNvSpPr txBox="1"/>
          <p:nvPr/>
        </p:nvSpPr>
        <p:spPr>
          <a:xfrm>
            <a:off x="7466544" y="693734"/>
            <a:ext cx="1290994" cy="523220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GB" sz="1400" dirty="0"/>
              <a:t>HBD</a:t>
            </a:r>
          </a:p>
          <a:p>
            <a:pPr algn="ctr"/>
            <a:r>
              <a:rPr lang="en-GB" sz="1400" dirty="0"/>
              <a:t>Erythroid cells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8C26B10-E25D-B319-BA01-A479A27A3951}"/>
              </a:ext>
            </a:extLst>
          </p:cNvPr>
          <p:cNvSpPr txBox="1"/>
          <p:nvPr/>
        </p:nvSpPr>
        <p:spPr>
          <a:xfrm>
            <a:off x="9180873" y="690907"/>
            <a:ext cx="1626856" cy="52322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GB" sz="1400" dirty="0"/>
              <a:t>NKG7</a:t>
            </a:r>
          </a:p>
          <a:p>
            <a:pPr algn="ctr"/>
            <a:r>
              <a:rPr lang="en-GB" sz="1400" dirty="0"/>
              <a:t>Natural Killer Cells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A79FE79-007B-C9F8-A3DE-1DFC03942EE3}"/>
              </a:ext>
            </a:extLst>
          </p:cNvPr>
          <p:cNvSpPr txBox="1"/>
          <p:nvPr/>
        </p:nvSpPr>
        <p:spPr>
          <a:xfrm>
            <a:off x="7466544" y="1571993"/>
            <a:ext cx="1273105" cy="52322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GB" sz="1400" dirty="0"/>
              <a:t>CD79A</a:t>
            </a:r>
          </a:p>
          <a:p>
            <a:pPr algn="ctr"/>
            <a:r>
              <a:rPr lang="en-GB" sz="1400" dirty="0"/>
              <a:t>CD10+ B cells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40EF176-454F-1C22-E4FB-718E5FBA86BC}"/>
              </a:ext>
            </a:extLst>
          </p:cNvPr>
          <p:cNvSpPr txBox="1"/>
          <p:nvPr/>
        </p:nvSpPr>
        <p:spPr>
          <a:xfrm>
            <a:off x="7386022" y="325178"/>
            <a:ext cx="3589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Some of putative gene markers founded is the study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ED24CB1-B0BE-D0D3-7BC5-0BF4931F4210}"/>
              </a:ext>
            </a:extLst>
          </p:cNvPr>
          <p:cNvSpPr txBox="1"/>
          <p:nvPr/>
        </p:nvSpPr>
        <p:spPr>
          <a:xfrm>
            <a:off x="9637472" y="1571993"/>
            <a:ext cx="713657" cy="52322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GB" sz="1400" dirty="0"/>
              <a:t>CD3D</a:t>
            </a:r>
          </a:p>
          <a:p>
            <a:pPr algn="ctr"/>
            <a:r>
              <a:rPr lang="en-GB" sz="1400" dirty="0"/>
              <a:t>T cells </a:t>
            </a:r>
          </a:p>
        </p:txBody>
      </p:sp>
    </p:spTree>
    <p:extLst>
      <p:ext uri="{BB962C8B-B14F-4D97-AF65-F5344CB8AC3E}">
        <p14:creationId xmlns:p14="http://schemas.microsoft.com/office/powerpoint/2010/main" val="225672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13">
            <a:extLst>
              <a:ext uri="{FF2B5EF4-FFF2-40B4-BE49-F238E27FC236}">
                <a16:creationId xmlns:a16="http://schemas.microsoft.com/office/drawing/2014/main" id="{AAB0F62B-977D-4DD3-8796-EBFA85D7F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2A19153-7ABC-84EF-C294-234A149F1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633" y="322391"/>
            <a:ext cx="5995646" cy="678515"/>
          </a:xfrm>
        </p:spPr>
        <p:txBody>
          <a:bodyPr anchor="b">
            <a:normAutofit/>
          </a:bodyPr>
          <a:lstStyle/>
          <a:p>
            <a:r>
              <a:rPr lang="en-GB" sz="3600" dirty="0"/>
              <a:t>Cell quality control</a:t>
            </a:r>
          </a:p>
        </p:txBody>
      </p:sp>
      <p:pic>
        <p:nvPicPr>
          <p:cNvPr id="5" name="Segnaposto contenuto 4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BD29C829-F28E-76A6-9F47-543F979A3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482" y="1765244"/>
            <a:ext cx="6162064" cy="332751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769B078-9F0D-1580-18BE-5C56C7C71D9F}"/>
              </a:ext>
            </a:extLst>
          </p:cNvPr>
          <p:cNvSpPr txBox="1"/>
          <p:nvPr/>
        </p:nvSpPr>
        <p:spPr>
          <a:xfrm>
            <a:off x="776624" y="2992101"/>
            <a:ext cx="3903697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Filter cells based on “bad quality" criteria: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i="1" dirty="0"/>
              <a:t>&gt; 200 </a:t>
            </a:r>
            <a:r>
              <a:rPr lang="en-GB" sz="1600" dirty="0"/>
              <a:t>genes(probably empty droplets)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i="1" dirty="0"/>
              <a:t>&lt; 2500 </a:t>
            </a:r>
            <a:r>
              <a:rPr lang="en-GB" sz="1600" dirty="0"/>
              <a:t>genes(probably doublets)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i="1" dirty="0"/>
              <a:t>&lt; 5%</a:t>
            </a:r>
            <a:r>
              <a:rPr lang="en-GB" sz="1600" dirty="0"/>
              <a:t> mitochondrial gene content </a:t>
            </a:r>
          </a:p>
          <a:p>
            <a:r>
              <a:rPr lang="en-GB" sz="1600" dirty="0"/>
              <a:t>      (cell might be under stress) </a:t>
            </a:r>
          </a:p>
          <a:p>
            <a:endParaRPr lang="en-GB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F0D3EB-0D75-0FEB-8002-E0A4747C6C90}"/>
              </a:ext>
            </a:extLst>
          </p:cNvPr>
          <p:cNvSpPr txBox="1"/>
          <p:nvPr/>
        </p:nvSpPr>
        <p:spPr>
          <a:xfrm>
            <a:off x="776624" y="1616100"/>
            <a:ext cx="2962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Starting data: 8067 samples</a:t>
            </a: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815BDECC-4D99-E796-E306-8C6950320029}"/>
              </a:ext>
            </a:extLst>
          </p:cNvPr>
          <p:cNvCxnSpPr>
            <a:cxnSpLocks/>
          </p:cNvCxnSpPr>
          <p:nvPr/>
        </p:nvCxnSpPr>
        <p:spPr>
          <a:xfrm>
            <a:off x="2086465" y="2169617"/>
            <a:ext cx="0" cy="66502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D3CB5B4D-B3BC-C311-7C27-400BBC1F2F8C}"/>
              </a:ext>
            </a:extLst>
          </p:cNvPr>
          <p:cNvCxnSpPr/>
          <p:nvPr/>
        </p:nvCxnSpPr>
        <p:spPr>
          <a:xfrm>
            <a:off x="2078470" y="4427733"/>
            <a:ext cx="0" cy="66502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AC0F6D5-D2CF-7CB2-6439-1FCF4BEBFB06}"/>
              </a:ext>
            </a:extLst>
          </p:cNvPr>
          <p:cNvSpPr txBox="1"/>
          <p:nvPr/>
        </p:nvSpPr>
        <p:spPr>
          <a:xfrm>
            <a:off x="776624" y="5257562"/>
            <a:ext cx="2988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Filtered data: 6474 samples </a:t>
            </a:r>
          </a:p>
        </p:txBody>
      </p:sp>
    </p:spTree>
    <p:extLst>
      <p:ext uri="{BB962C8B-B14F-4D97-AF65-F5344CB8AC3E}">
        <p14:creationId xmlns:p14="http://schemas.microsoft.com/office/powerpoint/2010/main" val="372757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BA366E-73BB-1042-9532-DC60DA0F0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20" y="281505"/>
            <a:ext cx="11353800" cy="856138"/>
          </a:xfrm>
        </p:spPr>
        <p:txBody>
          <a:bodyPr>
            <a:normAutofit/>
          </a:bodyPr>
          <a:lstStyle/>
          <a:p>
            <a:r>
              <a:rPr lang="it-IT" sz="3600" dirty="0" err="1">
                <a:highlight>
                  <a:srgbClr val="FFFFFF"/>
                </a:highlight>
                <a:latin typeface="Calibri" panose="020F0502020204030204" pitchFamily="34" charset="0"/>
              </a:rPr>
              <a:t>M</a:t>
            </a:r>
            <a:r>
              <a:rPr lang="it-IT" sz="3600" dirty="0" err="1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ost</a:t>
            </a:r>
            <a:r>
              <a:rPr lang="it-IT" sz="36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 </a:t>
            </a:r>
            <a:r>
              <a:rPr lang="it-IT" sz="3600" dirty="0" err="1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variable</a:t>
            </a:r>
            <a:r>
              <a:rPr lang="it-IT" sz="36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 </a:t>
            </a:r>
            <a:r>
              <a:rPr lang="it-IT" sz="3600" dirty="0" err="1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genes</a:t>
            </a:r>
            <a:r>
              <a:rPr lang="it-IT" sz="36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 </a:t>
            </a:r>
            <a:r>
              <a:rPr lang="it-IT" sz="3600" dirty="0" err="1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reported</a:t>
            </a:r>
            <a:r>
              <a:rPr lang="it-IT" sz="36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 for the first </a:t>
            </a:r>
            <a:r>
              <a:rPr lang="it-IT" sz="3600" dirty="0" err="1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two</a:t>
            </a:r>
            <a:r>
              <a:rPr lang="it-IT" sz="36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 </a:t>
            </a:r>
            <a:r>
              <a:rPr lang="it-IT" sz="3600" dirty="0" err="1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components</a:t>
            </a:r>
            <a:r>
              <a:rPr lang="it-IT" sz="36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 </a:t>
            </a:r>
            <a:endParaRPr lang="en-GB" sz="72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9A3A6A9-31AA-1715-723E-4BA674174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39" y="1305214"/>
            <a:ext cx="6778211" cy="424214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96682E4-48A5-9ACD-045E-1540A7928BEB}"/>
              </a:ext>
            </a:extLst>
          </p:cNvPr>
          <p:cNvSpPr txBox="1"/>
          <p:nvPr/>
        </p:nvSpPr>
        <p:spPr>
          <a:xfrm>
            <a:off x="8591647" y="1305214"/>
            <a:ext cx="1370355" cy="52322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HBB</a:t>
            </a:r>
          </a:p>
          <a:p>
            <a:pPr algn="ctr"/>
            <a:r>
              <a:rPr lang="en-GB" sz="1400" dirty="0"/>
              <a:t>Erythroid cells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8409B7-43C1-9D3C-6098-BA4F43B58446}"/>
              </a:ext>
            </a:extLst>
          </p:cNvPr>
          <p:cNvSpPr txBox="1"/>
          <p:nvPr/>
        </p:nvSpPr>
        <p:spPr>
          <a:xfrm>
            <a:off x="8591647" y="2168784"/>
            <a:ext cx="1370355" cy="52322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HBD</a:t>
            </a:r>
          </a:p>
          <a:p>
            <a:pPr algn="ctr"/>
            <a:r>
              <a:rPr lang="en-GB" sz="1400" dirty="0"/>
              <a:t>Erythroid cells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C85DFB0-C186-3E11-B727-023661C0C2FE}"/>
              </a:ext>
            </a:extLst>
          </p:cNvPr>
          <p:cNvSpPr txBox="1"/>
          <p:nvPr/>
        </p:nvSpPr>
        <p:spPr>
          <a:xfrm>
            <a:off x="8591646" y="3034578"/>
            <a:ext cx="1370354" cy="521016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HBA1</a:t>
            </a:r>
          </a:p>
          <a:p>
            <a:pPr algn="ctr"/>
            <a:r>
              <a:rPr lang="en-GB" sz="1400" dirty="0"/>
              <a:t>Erythroid cells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C03B265-8489-B365-883C-ACAF784793D6}"/>
              </a:ext>
            </a:extLst>
          </p:cNvPr>
          <p:cNvSpPr txBox="1"/>
          <p:nvPr/>
        </p:nvSpPr>
        <p:spPr>
          <a:xfrm>
            <a:off x="8617166" y="3894856"/>
            <a:ext cx="1370354" cy="521016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HBA2</a:t>
            </a:r>
          </a:p>
          <a:p>
            <a:pPr algn="ctr"/>
            <a:r>
              <a:rPr lang="en-GB" sz="1400" dirty="0"/>
              <a:t>Erythroid cells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C727FDD-FC7A-7D90-0858-32D8B46BE458}"/>
              </a:ext>
            </a:extLst>
          </p:cNvPr>
          <p:cNvSpPr txBox="1"/>
          <p:nvPr/>
        </p:nvSpPr>
        <p:spPr>
          <a:xfrm>
            <a:off x="8617166" y="4755134"/>
            <a:ext cx="1370354" cy="521016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PRC1</a:t>
            </a:r>
          </a:p>
          <a:p>
            <a:pPr algn="ctr"/>
            <a:r>
              <a:rPr lang="en-GB" sz="1400" dirty="0"/>
              <a:t>HSC</a:t>
            </a:r>
          </a:p>
        </p:txBody>
      </p:sp>
    </p:spTree>
    <p:extLst>
      <p:ext uri="{BB962C8B-B14F-4D97-AF65-F5344CB8AC3E}">
        <p14:creationId xmlns:p14="http://schemas.microsoft.com/office/powerpoint/2010/main" val="2078552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B902CB9-C7DC-4673-B7D5-F22DCF0EC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egnaposto contenuto 4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86DBFD1C-D640-5286-38CE-3341F36AD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73" y="1129036"/>
            <a:ext cx="4075889" cy="2659516"/>
          </a:xfrm>
          <a:prstGeom prst="rect">
            <a:avLst/>
          </a:prstGeom>
        </p:spPr>
      </p:pic>
      <p:pic>
        <p:nvPicPr>
          <p:cNvPr id="11" name="Immagine 10" descr="Immagine che contiene testo, diagramma, schermata, mappa&#10;&#10;Descrizione generata automaticamente">
            <a:extLst>
              <a:ext uri="{FF2B5EF4-FFF2-40B4-BE49-F238E27FC236}">
                <a16:creationId xmlns:a16="http://schemas.microsoft.com/office/drawing/2014/main" id="{6853FEFB-3557-27F9-3AA1-E00CCD0B8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183" y="1129036"/>
            <a:ext cx="3799311" cy="2659516"/>
          </a:xfrm>
          <a:prstGeom prst="rect">
            <a:avLst/>
          </a:prstGeom>
        </p:spPr>
      </p:pic>
      <p:pic>
        <p:nvPicPr>
          <p:cNvPr id="9" name="Immagine 8" descr="Immagine che contiene testo, diagramma, mappa, schermata&#10;&#10;Descrizione generata automaticamente">
            <a:extLst>
              <a:ext uri="{FF2B5EF4-FFF2-40B4-BE49-F238E27FC236}">
                <a16:creationId xmlns:a16="http://schemas.microsoft.com/office/drawing/2014/main" id="{2304FAFC-9546-F897-F812-9EE80AF6D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567" y="1129036"/>
            <a:ext cx="3799311" cy="2659516"/>
          </a:xfrm>
          <a:prstGeom prst="rect">
            <a:avLst/>
          </a:prstGeom>
        </p:spPr>
      </p:pic>
      <p:pic>
        <p:nvPicPr>
          <p:cNvPr id="7" name="Immagine 6" descr="Immagine che contiene Carattere, numero, schermata, simbolo&#10;&#10;Descrizione generata automaticamente">
            <a:extLst>
              <a:ext uri="{FF2B5EF4-FFF2-40B4-BE49-F238E27FC236}">
                <a16:creationId xmlns:a16="http://schemas.microsoft.com/office/drawing/2014/main" id="{320D38A2-6BFB-24A9-5481-AC0D52402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6646" y="1445328"/>
            <a:ext cx="645514" cy="342518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6A936C7-A16C-52BB-A43E-F6AC6127898E}"/>
              </a:ext>
            </a:extLst>
          </p:cNvPr>
          <p:cNvSpPr txBox="1"/>
          <p:nvPr/>
        </p:nvSpPr>
        <p:spPr>
          <a:xfrm>
            <a:off x="191989" y="72773"/>
            <a:ext cx="4040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PCA and Clustering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CE098D8-CC7C-17A7-10E1-C6DFE7D18023}"/>
              </a:ext>
            </a:extLst>
          </p:cNvPr>
          <p:cNvSpPr txBox="1"/>
          <p:nvPr/>
        </p:nvSpPr>
        <p:spPr>
          <a:xfrm>
            <a:off x="409549" y="4065630"/>
            <a:ext cx="38870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2A001A"/>
                </a:solidFill>
                <a:effectLst/>
                <a:latin typeface="Helvetica" pitchFamily="2" charset="0"/>
              </a:rPr>
              <a:t>The </a:t>
            </a:r>
            <a:r>
              <a:rPr lang="it-IT" sz="1400" dirty="0" err="1">
                <a:solidFill>
                  <a:srgbClr val="2A001A"/>
                </a:solidFill>
                <a:effectLst/>
                <a:latin typeface="Helvetica" pitchFamily="2" charset="0"/>
              </a:rPr>
              <a:t>analysis</a:t>
            </a:r>
            <a:r>
              <a:rPr lang="it-IT" sz="1400" dirty="0">
                <a:solidFill>
                  <a:srgbClr val="2A001A"/>
                </a:solidFill>
                <a:effectLst/>
                <a:latin typeface="Helvetica" pitchFamily="2" charset="0"/>
              </a:rPr>
              <a:t> </a:t>
            </a:r>
            <a:r>
              <a:rPr lang="it-IT" sz="1400" dirty="0" err="1">
                <a:solidFill>
                  <a:srgbClr val="2A001A"/>
                </a:solidFill>
                <a:effectLst/>
                <a:latin typeface="Helvetica" pitchFamily="2" charset="0"/>
              </a:rPr>
              <a:t>was</a:t>
            </a:r>
            <a:r>
              <a:rPr lang="it-IT" sz="1400" dirty="0">
                <a:solidFill>
                  <a:srgbClr val="2A001A"/>
                </a:solidFill>
                <a:effectLst/>
                <a:latin typeface="Helvetica" pitchFamily="2" charset="0"/>
              </a:rPr>
              <a:t>, </a:t>
            </a:r>
            <a:r>
              <a:rPr lang="it-IT" sz="1400" dirty="0" err="1">
                <a:solidFill>
                  <a:srgbClr val="2A001A"/>
                </a:solidFill>
                <a:effectLst/>
                <a:latin typeface="Helvetica" pitchFamily="2" charset="0"/>
              </a:rPr>
              <a:t>initially</a:t>
            </a:r>
            <a:r>
              <a:rPr lang="it-IT" sz="1400" dirty="0">
                <a:solidFill>
                  <a:srgbClr val="2A001A"/>
                </a:solidFill>
                <a:effectLst/>
                <a:latin typeface="Helvetica" pitchFamily="2" charset="0"/>
              </a:rPr>
              <a:t>, </a:t>
            </a:r>
            <a:r>
              <a:rPr lang="it-IT" sz="1400" dirty="0" err="1">
                <a:solidFill>
                  <a:srgbClr val="2A001A"/>
                </a:solidFill>
                <a:latin typeface="Helvetica" pitchFamily="2" charset="0"/>
              </a:rPr>
              <a:t>done</a:t>
            </a:r>
            <a:r>
              <a:rPr lang="it-IT" sz="1400" dirty="0">
                <a:solidFill>
                  <a:srgbClr val="2A001A"/>
                </a:solidFill>
                <a:effectLst/>
                <a:latin typeface="Helvetica" pitchFamily="2" charset="0"/>
              </a:rPr>
              <a:t> with </a:t>
            </a:r>
            <a:r>
              <a:rPr lang="it-IT" sz="1400" dirty="0" err="1">
                <a:solidFill>
                  <a:srgbClr val="2A001A"/>
                </a:solidFill>
                <a:effectLst/>
                <a:latin typeface="Helvetica" pitchFamily="2" charset="0"/>
              </a:rPr>
              <a:t>number</a:t>
            </a:r>
            <a:r>
              <a:rPr lang="it-IT" sz="1400" dirty="0">
                <a:solidFill>
                  <a:srgbClr val="2A001A"/>
                </a:solidFill>
                <a:effectLst/>
                <a:latin typeface="Helvetica" pitchFamily="2" charset="0"/>
              </a:rPr>
              <a:t> of </a:t>
            </a:r>
            <a:r>
              <a:rPr lang="it-IT" sz="1400" dirty="0" err="1">
                <a:solidFill>
                  <a:srgbClr val="2A001A"/>
                </a:solidFill>
                <a:effectLst/>
                <a:latin typeface="Helvetica" pitchFamily="2" charset="0"/>
              </a:rPr>
              <a:t>PCs</a:t>
            </a:r>
            <a:r>
              <a:rPr lang="it-IT" sz="1400" dirty="0">
                <a:solidFill>
                  <a:srgbClr val="2A001A"/>
                </a:solidFill>
                <a:effectLst/>
                <a:latin typeface="Helvetica" pitchFamily="2" charset="0"/>
              </a:rPr>
              <a:t> = 10</a:t>
            </a:r>
          </a:p>
          <a:p>
            <a:r>
              <a:rPr lang="it-IT" sz="1400" dirty="0">
                <a:solidFill>
                  <a:srgbClr val="2A001A"/>
                </a:solidFill>
                <a:effectLst/>
                <a:latin typeface="Helvetica" pitchFamily="2" charset="0"/>
              </a:rPr>
              <a:t>(BUT)</a:t>
            </a:r>
          </a:p>
          <a:p>
            <a:r>
              <a:rPr lang="it-IT" sz="1400" dirty="0">
                <a:solidFill>
                  <a:srgbClr val="2A001A"/>
                </a:solidFill>
                <a:latin typeface="Helvetica" pitchFamily="2" charset="0"/>
              </a:rPr>
              <a:t>the </a:t>
            </a:r>
            <a:r>
              <a:rPr lang="it-IT" sz="1400" dirty="0" err="1">
                <a:solidFill>
                  <a:srgbClr val="2A001A"/>
                </a:solidFill>
                <a:latin typeface="Helvetica" pitchFamily="2" charset="0"/>
              </a:rPr>
              <a:t>n</a:t>
            </a:r>
            <a:r>
              <a:rPr lang="it-IT" sz="1400" dirty="0" err="1">
                <a:solidFill>
                  <a:srgbClr val="2A001A"/>
                </a:solidFill>
                <a:effectLst/>
                <a:latin typeface="Helvetica" pitchFamily="2" charset="0"/>
              </a:rPr>
              <a:t>umber</a:t>
            </a:r>
            <a:r>
              <a:rPr lang="it-IT" sz="1400" dirty="0">
                <a:solidFill>
                  <a:srgbClr val="2A001A"/>
                </a:solidFill>
                <a:effectLst/>
                <a:latin typeface="Helvetica" pitchFamily="2" charset="0"/>
              </a:rPr>
              <a:t> of </a:t>
            </a:r>
            <a:r>
              <a:rPr lang="it-IT" sz="1400" dirty="0" err="1">
                <a:solidFill>
                  <a:srgbClr val="2A001A"/>
                </a:solidFill>
                <a:effectLst/>
                <a:latin typeface="Helvetica" pitchFamily="2" charset="0"/>
              </a:rPr>
              <a:t>PCs</a:t>
            </a:r>
            <a:r>
              <a:rPr lang="it-IT" sz="1400" dirty="0">
                <a:solidFill>
                  <a:srgbClr val="2A001A"/>
                </a:solidFill>
                <a:effectLst/>
                <a:latin typeface="Helvetica" pitchFamily="2" charset="0"/>
              </a:rPr>
              <a:t> </a:t>
            </a:r>
            <a:r>
              <a:rPr lang="it-IT" sz="1400" dirty="0" err="1">
                <a:solidFill>
                  <a:srgbClr val="2A001A"/>
                </a:solidFill>
                <a:effectLst/>
                <a:latin typeface="Helvetica" pitchFamily="2" charset="0"/>
              </a:rPr>
              <a:t>that</a:t>
            </a:r>
            <a:r>
              <a:rPr lang="it-IT" sz="1400" dirty="0">
                <a:solidFill>
                  <a:srgbClr val="2A001A"/>
                </a:solidFill>
                <a:effectLst/>
                <a:latin typeface="Helvetica" pitchFamily="2" charset="0"/>
              </a:rPr>
              <a:t> </a:t>
            </a:r>
            <a:r>
              <a:rPr lang="it-IT" sz="1400" dirty="0" err="1">
                <a:solidFill>
                  <a:srgbClr val="2A001A"/>
                </a:solidFill>
                <a:effectLst/>
                <a:latin typeface="Helvetica" pitchFamily="2" charset="0"/>
              </a:rPr>
              <a:t>explains</a:t>
            </a:r>
            <a:r>
              <a:rPr lang="it-IT" sz="1400" dirty="0">
                <a:solidFill>
                  <a:srgbClr val="2A001A"/>
                </a:solidFill>
                <a:effectLst/>
                <a:latin typeface="Helvetica" pitchFamily="2" charset="0"/>
              </a:rPr>
              <a:t> 75% of the </a:t>
            </a:r>
            <a:r>
              <a:rPr lang="it-IT" sz="1400" dirty="0" err="1">
                <a:solidFill>
                  <a:srgbClr val="2A001A"/>
                </a:solidFill>
                <a:effectLst/>
                <a:latin typeface="Helvetica" pitchFamily="2" charset="0"/>
              </a:rPr>
              <a:t>variance</a:t>
            </a:r>
            <a:r>
              <a:rPr lang="it-IT" sz="1400" dirty="0">
                <a:solidFill>
                  <a:srgbClr val="2A001A"/>
                </a:solidFill>
                <a:effectLst/>
                <a:latin typeface="Helvetica" pitchFamily="2" charset="0"/>
              </a:rPr>
              <a:t> = 16</a:t>
            </a:r>
          </a:p>
          <a:p>
            <a:endParaRPr lang="en-GB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FA70506-E41B-B204-DC22-219540645AE8}"/>
              </a:ext>
            </a:extLst>
          </p:cNvPr>
          <p:cNvSpPr txBox="1"/>
          <p:nvPr/>
        </p:nvSpPr>
        <p:spPr>
          <a:xfrm>
            <a:off x="4484615" y="4065630"/>
            <a:ext cx="36112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This is the resulting UMAP instead of using PC = 10</a:t>
            </a:r>
          </a:p>
          <a:p>
            <a:endParaRPr lang="en-GB" sz="1400" dirty="0"/>
          </a:p>
          <a:p>
            <a:r>
              <a:rPr lang="en-GB" sz="1400" dirty="0"/>
              <a:t>Obtained 12 clusters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34CE50A-70FE-91D9-2FF8-5035C78693E4}"/>
              </a:ext>
            </a:extLst>
          </p:cNvPr>
          <p:cNvSpPr txBox="1"/>
          <p:nvPr/>
        </p:nvSpPr>
        <p:spPr>
          <a:xfrm>
            <a:off x="8283926" y="4057100"/>
            <a:ext cx="36112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This is the resulting UMAP instead of using PC = 16</a:t>
            </a:r>
          </a:p>
          <a:p>
            <a:endParaRPr lang="en-GB" sz="1400" dirty="0"/>
          </a:p>
          <a:p>
            <a:r>
              <a:rPr lang="en-GB" sz="1400" dirty="0"/>
              <a:t>Obtained 14 clusters</a:t>
            </a:r>
          </a:p>
        </p:txBody>
      </p:sp>
    </p:spTree>
    <p:extLst>
      <p:ext uri="{BB962C8B-B14F-4D97-AF65-F5344CB8AC3E}">
        <p14:creationId xmlns:p14="http://schemas.microsoft.com/office/powerpoint/2010/main" val="3257363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87486C-8941-106E-D7FF-9F26225E7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02" y="290775"/>
            <a:ext cx="3378200" cy="701675"/>
          </a:xfrm>
        </p:spPr>
        <p:txBody>
          <a:bodyPr>
            <a:normAutofit/>
          </a:bodyPr>
          <a:lstStyle/>
          <a:p>
            <a:r>
              <a:rPr lang="en-GB" sz="3600" dirty="0"/>
              <a:t>Marker genes</a:t>
            </a:r>
          </a:p>
        </p:txBody>
      </p:sp>
      <p:pic>
        <p:nvPicPr>
          <p:cNvPr id="4" name="Immagine 3" descr="Immagine che contiene schermata, testo, linea, Policromia&#10;&#10;Descrizione generata automaticamente">
            <a:extLst>
              <a:ext uri="{FF2B5EF4-FFF2-40B4-BE49-F238E27FC236}">
                <a16:creationId xmlns:a16="http://schemas.microsoft.com/office/drawing/2014/main" id="{5F2FF510-97F0-BF51-1026-F08874712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080" y="1196029"/>
            <a:ext cx="7135798" cy="4465941"/>
          </a:xfrm>
          <a:prstGeom prst="rect">
            <a:avLst/>
          </a:prstGeom>
        </p:spPr>
      </p:pic>
      <p:pic>
        <p:nvPicPr>
          <p:cNvPr id="5" name="Segnaposto contenuto 7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A4069ED1-1A70-9CC0-7F6C-49CAF1889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9402" y="1415723"/>
            <a:ext cx="4552225" cy="4026551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49EF967-D160-872D-6AAA-E2ABEDEF7F48}"/>
              </a:ext>
            </a:extLst>
          </p:cNvPr>
          <p:cNvSpPr txBox="1"/>
          <p:nvPr/>
        </p:nvSpPr>
        <p:spPr>
          <a:xfrm>
            <a:off x="179402" y="5413370"/>
            <a:ext cx="4613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The “+” refers to take in consideration the second gene to identify the cell</a:t>
            </a:r>
          </a:p>
        </p:txBody>
      </p:sp>
    </p:spTree>
    <p:extLst>
      <p:ext uri="{BB962C8B-B14F-4D97-AF65-F5344CB8AC3E}">
        <p14:creationId xmlns:p14="http://schemas.microsoft.com/office/powerpoint/2010/main" val="2699369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8B842C6F-E39C-2FC6-25D7-53A9852D5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02" y="290775"/>
            <a:ext cx="3378200" cy="701675"/>
          </a:xfrm>
        </p:spPr>
        <p:txBody>
          <a:bodyPr>
            <a:normAutofit/>
          </a:bodyPr>
          <a:lstStyle/>
          <a:p>
            <a:r>
              <a:rPr lang="en-GB" sz="3600" dirty="0"/>
              <a:t>Marker genes</a:t>
            </a:r>
          </a:p>
        </p:txBody>
      </p:sp>
      <p:pic>
        <p:nvPicPr>
          <p:cNvPr id="12" name="Segnaposto contenuto 7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C2416DC2-7F07-23B7-8EE7-21EE024C7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9402" y="1415723"/>
            <a:ext cx="4552225" cy="4026551"/>
          </a:xfrm>
        </p:spPr>
      </p:pic>
      <p:pic>
        <p:nvPicPr>
          <p:cNvPr id="14" name="Immagine 13" descr="Immagine che contiene diagramma, linea, Piano, Carattere&#10;&#10;Descrizione generata automaticamente">
            <a:extLst>
              <a:ext uri="{FF2B5EF4-FFF2-40B4-BE49-F238E27FC236}">
                <a16:creationId xmlns:a16="http://schemas.microsoft.com/office/drawing/2014/main" id="{94DE2400-F69B-2C8A-EEB5-3DEE7609E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185" y="1193018"/>
            <a:ext cx="7145413" cy="4471959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39DE0D8-C766-1FB7-D514-78CFFAB9F053}"/>
              </a:ext>
            </a:extLst>
          </p:cNvPr>
          <p:cNvSpPr txBox="1"/>
          <p:nvPr/>
        </p:nvSpPr>
        <p:spPr>
          <a:xfrm>
            <a:off x="185642" y="5403367"/>
            <a:ext cx="4613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The “+” refers to take in consideration the second gene to identify the cell</a:t>
            </a:r>
          </a:p>
        </p:txBody>
      </p:sp>
    </p:spTree>
    <p:extLst>
      <p:ext uri="{BB962C8B-B14F-4D97-AF65-F5344CB8AC3E}">
        <p14:creationId xmlns:p14="http://schemas.microsoft.com/office/powerpoint/2010/main" val="1726185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>
            <a:extLst>
              <a:ext uri="{FF2B5EF4-FFF2-40B4-BE49-F238E27FC236}">
                <a16:creationId xmlns:a16="http://schemas.microsoft.com/office/drawing/2014/main" id="{5E523380-589D-4CA4-B17F-08BC841DD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02" y="290775"/>
            <a:ext cx="3378200" cy="701675"/>
          </a:xfrm>
        </p:spPr>
        <p:txBody>
          <a:bodyPr>
            <a:normAutofit/>
          </a:bodyPr>
          <a:lstStyle/>
          <a:p>
            <a:r>
              <a:rPr lang="en-GB" sz="3600" dirty="0"/>
              <a:t>Marker genes</a:t>
            </a:r>
          </a:p>
        </p:txBody>
      </p:sp>
      <p:pic>
        <p:nvPicPr>
          <p:cNvPr id="12" name="Segnaposto contenuto 7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97670DEC-3CF3-9A6F-8D84-41ACB7228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402" y="1415723"/>
            <a:ext cx="4552225" cy="4026551"/>
          </a:xfr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7248594-A56C-CD3E-8E5D-668593A1F6B8}"/>
              </a:ext>
            </a:extLst>
          </p:cNvPr>
          <p:cNvSpPr txBox="1"/>
          <p:nvPr/>
        </p:nvSpPr>
        <p:spPr>
          <a:xfrm>
            <a:off x="185642" y="5403367"/>
            <a:ext cx="4613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The “+” refers to take in consideration the second gene to identify the cell</a:t>
            </a:r>
          </a:p>
        </p:txBody>
      </p:sp>
      <p:pic>
        <p:nvPicPr>
          <p:cNvPr id="16" name="Immagine 15" descr="Immagine che contiene schermata, diagramma, linea&#10;&#10;Descrizione generata automaticamente">
            <a:extLst>
              <a:ext uri="{FF2B5EF4-FFF2-40B4-BE49-F238E27FC236}">
                <a16:creationId xmlns:a16="http://schemas.microsoft.com/office/drawing/2014/main" id="{3CBA99B7-8B88-D949-2F82-F8C52742F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406" y="1155056"/>
            <a:ext cx="7266729" cy="454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362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F77D59FE-B696-1130-8F4B-33BF7601B9BA}"/>
              </a:ext>
            </a:extLst>
          </p:cNvPr>
          <p:cNvSpPr txBox="1"/>
          <p:nvPr/>
        </p:nvSpPr>
        <p:spPr>
          <a:xfrm>
            <a:off x="254000" y="274320"/>
            <a:ext cx="2388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Final result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14510ED-D4A1-0400-2BE0-187112E01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1" y="788571"/>
            <a:ext cx="9682480" cy="605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92851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4537</TotalTime>
  <Words>234</Words>
  <Application>Microsoft Macintosh PowerPoint</Application>
  <PresentationFormat>Widescreen</PresentationFormat>
  <Paragraphs>52</Paragraphs>
  <Slides>9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5" baseType="lpstr">
      <vt:lpstr>Aptos</vt:lpstr>
      <vt:lpstr>Aptos Display</vt:lpstr>
      <vt:lpstr>Arial</vt:lpstr>
      <vt:lpstr>Calibri</vt:lpstr>
      <vt:lpstr>Helvetica</vt:lpstr>
      <vt:lpstr>Tema di Office</vt:lpstr>
      <vt:lpstr> Analysis of 10x scRNA - Seq data  </vt:lpstr>
      <vt:lpstr>Source material</vt:lpstr>
      <vt:lpstr>Cell quality control</vt:lpstr>
      <vt:lpstr>Most variable genes reported for the first two components </vt:lpstr>
      <vt:lpstr>Presentazione standard di PowerPoint</vt:lpstr>
      <vt:lpstr>Marker genes</vt:lpstr>
      <vt:lpstr>Marker genes</vt:lpstr>
      <vt:lpstr>Marker genes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Analysis of 10x scRNA - Seq data  </dc:title>
  <dc:creator>Leonardo Nossa</dc:creator>
  <cp:lastModifiedBy>Leonardo Nossa</cp:lastModifiedBy>
  <cp:revision>11</cp:revision>
  <dcterms:created xsi:type="dcterms:W3CDTF">2024-06-01T14:34:00Z</dcterms:created>
  <dcterms:modified xsi:type="dcterms:W3CDTF">2024-06-24T13:37:55Z</dcterms:modified>
</cp:coreProperties>
</file>